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293DA92-83F4-4AFE-AC67-472176ADA3F3}">
  <a:tblStyle styleId="{3293DA92-83F4-4AFE-AC67-472176ADA3F3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fill>
          <a:solidFill>
            <a:srgbClr val="E3CACA"/>
          </a:solidFill>
        </a:fill>
      </a:tcStyle>
    </a:band1H>
    <a:band2H>
      <a:tcTxStyle/>
    </a:band2H>
    <a:band1V>
      <a:tcTxStyle/>
      <a:tcStyle>
        <a:fill>
          <a:solidFill>
            <a:srgbClr val="E3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B01513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B0151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B0151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B0151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plausible denyability here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we have what to vote on system, but that it remains inefficient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algn="ctr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roxima Nova"/>
              <a:buChar char="●"/>
              <a:defRPr sz="2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Proxima Nova"/>
              <a:buChar char="○"/>
              <a:defRPr sz="2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2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Private Forums</a:t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Theodor Lukin Yelin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Voting privacy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Value of the vote 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the user votes on</a:t>
            </a:r>
            <a:endParaRPr/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Hiding values of votes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514350" y="3214675"/>
            <a:ext cx="15303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User vote V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71" y="2035811"/>
            <a:ext cx="1123246" cy="1088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2204500" y="2147038"/>
            <a:ext cx="1123250" cy="1221934"/>
            <a:chOff x="2204500" y="2147038"/>
            <a:chExt cx="1123250" cy="1221934"/>
          </a:xfrm>
        </p:grpSpPr>
        <p:pic>
          <p:nvPicPr>
            <p:cNvPr id="181" name="Shape 1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04500" y="2245722"/>
              <a:ext cx="1123250" cy="11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Shape 182"/>
            <p:cNvSpPr txBox="1"/>
            <p:nvPr/>
          </p:nvSpPr>
          <p:spPr>
            <a:xfrm>
              <a:off x="2433598" y="2147038"/>
              <a:ext cx="6927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6000">
                  <a:solidFill>
                    <a:srgbClr val="B0151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</a:t>
              </a:r>
              <a:endParaRPr b="1" i="1" sz="6000">
                <a:solidFill>
                  <a:srgbClr val="B0151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4234350" y="3045238"/>
            <a:ext cx="1123250" cy="1221934"/>
            <a:chOff x="2204500" y="2147038"/>
            <a:chExt cx="1123250" cy="1221934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04500" y="2245722"/>
              <a:ext cx="1123250" cy="11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 txBox="1"/>
            <p:nvPr/>
          </p:nvSpPr>
          <p:spPr>
            <a:xfrm>
              <a:off x="2433598" y="2147038"/>
              <a:ext cx="6927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6000">
                  <a:solidFill>
                    <a:srgbClr val="B0151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q</a:t>
              </a:r>
              <a:endParaRPr b="1" i="1" sz="6000">
                <a:solidFill>
                  <a:srgbClr val="B0151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3327750" y="1421950"/>
            <a:ext cx="3461700" cy="1385397"/>
            <a:chOff x="3327750" y="1421950"/>
            <a:chExt cx="3461700" cy="1385397"/>
          </a:xfrm>
        </p:grpSpPr>
        <p:sp>
          <p:nvSpPr>
            <p:cNvPr id="187" name="Shape 187"/>
            <p:cNvSpPr txBox="1"/>
            <p:nvPr/>
          </p:nvSpPr>
          <p:spPr>
            <a:xfrm>
              <a:off x="4234350" y="1578175"/>
              <a:ext cx="25551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Respond with V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88" name="Shape 188"/>
            <p:cNvCxnSpPr>
              <a:stCxn id="181" idx="3"/>
              <a:endCxn id="187" idx="1"/>
            </p:cNvCxnSpPr>
            <p:nvPr/>
          </p:nvCxnSpPr>
          <p:spPr>
            <a:xfrm flipH="1" rot="10800000">
              <a:off x="3327750" y="1912447"/>
              <a:ext cx="906600" cy="8949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9" name="Shape 189"/>
            <p:cNvSpPr txBox="1"/>
            <p:nvPr/>
          </p:nvSpPr>
          <p:spPr>
            <a:xfrm>
              <a:off x="3756750" y="142195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H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3327750" y="2807347"/>
            <a:ext cx="906600" cy="1439253"/>
            <a:chOff x="3327750" y="2807347"/>
            <a:chExt cx="906600" cy="1439253"/>
          </a:xfrm>
        </p:grpSpPr>
        <p:cxnSp>
          <p:nvCxnSpPr>
            <p:cNvPr id="191" name="Shape 191"/>
            <p:cNvCxnSpPr>
              <a:stCxn id="181" idx="3"/>
              <a:endCxn id="184" idx="1"/>
            </p:cNvCxnSpPr>
            <p:nvPr/>
          </p:nvCxnSpPr>
          <p:spPr>
            <a:xfrm>
              <a:off x="3327750" y="2807347"/>
              <a:ext cx="906600" cy="8982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2" name="Shape 192"/>
            <p:cNvSpPr txBox="1"/>
            <p:nvPr/>
          </p:nvSpPr>
          <p:spPr>
            <a:xfrm>
              <a:off x="3756750" y="375610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T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5357600" y="2571750"/>
            <a:ext cx="2989625" cy="1133797"/>
            <a:chOff x="5357600" y="2571750"/>
            <a:chExt cx="2989625" cy="1133797"/>
          </a:xfrm>
        </p:grpSpPr>
        <p:sp>
          <p:nvSpPr>
            <p:cNvPr id="194" name="Shape 194"/>
            <p:cNvSpPr txBox="1"/>
            <p:nvPr/>
          </p:nvSpPr>
          <p:spPr>
            <a:xfrm>
              <a:off x="6207925" y="2807325"/>
              <a:ext cx="21393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Respond with up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95" name="Shape 195"/>
            <p:cNvCxnSpPr>
              <a:stCxn id="184" idx="3"/>
              <a:endCxn id="194" idx="1"/>
            </p:cNvCxnSpPr>
            <p:nvPr/>
          </p:nvCxnSpPr>
          <p:spPr>
            <a:xfrm flipH="1" rot="10800000">
              <a:off x="5357600" y="3141547"/>
              <a:ext cx="850200" cy="564000"/>
            </a:xfrm>
            <a:prstGeom prst="bentConnector3">
              <a:avLst>
                <a:gd fmla="val 50007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6" name="Shape 196"/>
            <p:cNvSpPr txBox="1"/>
            <p:nvPr/>
          </p:nvSpPr>
          <p:spPr>
            <a:xfrm>
              <a:off x="5786525" y="257175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H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5357600" y="3705547"/>
            <a:ext cx="3309125" cy="1082103"/>
            <a:chOff x="5357600" y="3705547"/>
            <a:chExt cx="3309125" cy="1082103"/>
          </a:xfrm>
        </p:grpSpPr>
        <p:sp>
          <p:nvSpPr>
            <p:cNvPr id="198" name="Shape 198"/>
            <p:cNvSpPr txBox="1"/>
            <p:nvPr/>
          </p:nvSpPr>
          <p:spPr>
            <a:xfrm>
              <a:off x="6207925" y="3962700"/>
              <a:ext cx="24588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Respond with down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99" name="Shape 199"/>
            <p:cNvCxnSpPr>
              <a:stCxn id="184" idx="3"/>
              <a:endCxn id="198" idx="1"/>
            </p:cNvCxnSpPr>
            <p:nvPr/>
          </p:nvCxnSpPr>
          <p:spPr>
            <a:xfrm>
              <a:off x="5357600" y="3705547"/>
              <a:ext cx="850200" cy="591600"/>
            </a:xfrm>
            <a:prstGeom prst="bentConnector3">
              <a:avLst>
                <a:gd fmla="val 50007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0" name="Shape 200"/>
            <p:cNvSpPr txBox="1"/>
            <p:nvPr/>
          </p:nvSpPr>
          <p:spPr>
            <a:xfrm>
              <a:off x="5786525" y="429715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T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01" name="Shape 2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randomized voting</a:t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Estimating true count</a:t>
            </a:r>
            <a:endParaRPr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Observed = TrueCount ∗ p + (1 - p) ∗ q</a:t>
            </a:r>
            <a:endParaRPr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TrueCount =  (Observed - (1-p)∗q) / p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Quantifying Privacy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H = Pr[R=Up | T=Up] / Pr[R=Up | T=Down]</a:t>
            </a:r>
            <a:endParaRPr sz="2400"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400">
                <a:solidFill>
                  <a:srgbClr val="222222"/>
                </a:solidFill>
                <a:highlight>
                  <a:schemeClr val="lt1"/>
                </a:highlight>
              </a:rPr>
              <a:t>Smaller H = more private</a:t>
            </a:r>
            <a:endParaRPr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of votes - 95% confidence intervals</a:t>
            </a:r>
            <a:endParaRPr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85206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Computed 95% confidence intervals</a:t>
            </a:r>
            <a:endParaRPr/>
          </a:p>
        </p:txBody>
      </p:sp>
      <p:graphicFrame>
        <p:nvGraphicFramePr>
          <p:cNvPr id="215" name="Shape 215"/>
          <p:cNvGraphicFramePr/>
          <p:nvPr/>
        </p:nvGraphicFramePr>
        <p:xfrm>
          <a:off x="1833773" y="19399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{3293DA92-83F4-4AFE-AC67-472176ADA3F3}</a:tableStyleId>
              </a:tblPr>
              <a:tblGrid>
                <a:gridCol w="1338575"/>
                <a:gridCol w="962450"/>
                <a:gridCol w="962450"/>
                <a:gridCol w="962450"/>
                <a:gridCol w="962450"/>
                <a:gridCol w="962450"/>
                <a:gridCol w="962450"/>
              </a:tblGrid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Votes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A</a:t>
                      </a:r>
                      <a:r>
                        <a:rPr lang="en" sz="1600"/>
                        <a:t>ctual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49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483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5029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50112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500260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5000219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Interval Size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27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97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339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1164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3167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Interval Size (%)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8.91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2.68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0.97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0.34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0.12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0.03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graphicFrame>
        <p:nvGraphicFramePr>
          <p:cNvPr id="216" name="Shape 216"/>
          <p:cNvGraphicFramePr/>
          <p:nvPr/>
        </p:nvGraphicFramePr>
        <p:xfrm>
          <a:off x="1833723" y="349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{3293DA92-83F4-4AFE-AC67-472176ADA3F3}</a:tableStyleId>
              </a:tblPr>
              <a:tblGrid>
                <a:gridCol w="1356500"/>
                <a:gridCol w="959475"/>
                <a:gridCol w="959475"/>
                <a:gridCol w="959475"/>
                <a:gridCol w="959475"/>
                <a:gridCol w="959475"/>
                <a:gridCol w="959475"/>
              </a:tblGrid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Votes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10000000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A</a:t>
                      </a:r>
                      <a:r>
                        <a:rPr lang="en" sz="1600"/>
                        <a:t>ctual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501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4993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49970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499995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5000120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Interval Size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18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55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165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614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1664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Interval Size (%)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6.97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1.85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0.55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0.16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0.06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0.02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822063"/>
            <a:ext cx="16170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p=0.5, q=0.5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3391388"/>
            <a:ext cx="16170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p=0.75, q=0.5</a:t>
            </a:r>
            <a:endParaRPr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Hiding values of votes</a:t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514350" y="3214675"/>
            <a:ext cx="15303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User vote V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71" y="2035811"/>
            <a:ext cx="1123246" cy="1088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Shape 227"/>
          <p:cNvGrpSpPr/>
          <p:nvPr/>
        </p:nvGrpSpPr>
        <p:grpSpPr>
          <a:xfrm>
            <a:off x="2204500" y="2147038"/>
            <a:ext cx="1123250" cy="1221934"/>
            <a:chOff x="2204500" y="2147038"/>
            <a:chExt cx="1123250" cy="1221934"/>
          </a:xfrm>
        </p:grpSpPr>
        <p:pic>
          <p:nvPicPr>
            <p:cNvPr id="228" name="Shape 2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04500" y="2245722"/>
              <a:ext cx="1123250" cy="11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Shape 229"/>
            <p:cNvSpPr txBox="1"/>
            <p:nvPr/>
          </p:nvSpPr>
          <p:spPr>
            <a:xfrm>
              <a:off x="2433598" y="2147038"/>
              <a:ext cx="6927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6000">
                  <a:solidFill>
                    <a:srgbClr val="B0151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</a:t>
              </a:r>
              <a:endParaRPr b="1" i="1" sz="6000">
                <a:solidFill>
                  <a:srgbClr val="B0151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4234350" y="3045238"/>
            <a:ext cx="1123250" cy="1221934"/>
            <a:chOff x="2204500" y="2147038"/>
            <a:chExt cx="1123250" cy="1221934"/>
          </a:xfrm>
        </p:grpSpPr>
        <p:pic>
          <p:nvPicPr>
            <p:cNvPr id="231" name="Shape 2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04500" y="2245722"/>
              <a:ext cx="1123250" cy="11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 txBox="1"/>
            <p:nvPr/>
          </p:nvSpPr>
          <p:spPr>
            <a:xfrm>
              <a:off x="2433598" y="2147038"/>
              <a:ext cx="6927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6000">
                  <a:solidFill>
                    <a:srgbClr val="B0151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q</a:t>
              </a:r>
              <a:endParaRPr b="1" i="1" sz="6000">
                <a:solidFill>
                  <a:srgbClr val="B01513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3327750" y="1421950"/>
            <a:ext cx="3045900" cy="1385397"/>
            <a:chOff x="3327750" y="1421950"/>
            <a:chExt cx="3045900" cy="1385397"/>
          </a:xfrm>
        </p:grpSpPr>
        <p:sp>
          <p:nvSpPr>
            <p:cNvPr id="234" name="Shape 234"/>
            <p:cNvSpPr txBox="1"/>
            <p:nvPr/>
          </p:nvSpPr>
          <p:spPr>
            <a:xfrm>
              <a:off x="4234350" y="1578175"/>
              <a:ext cx="21393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Send V to server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35" name="Shape 235"/>
            <p:cNvCxnSpPr>
              <a:stCxn id="228" idx="3"/>
              <a:endCxn id="234" idx="1"/>
            </p:cNvCxnSpPr>
            <p:nvPr/>
          </p:nvCxnSpPr>
          <p:spPr>
            <a:xfrm flipH="1" rot="10800000">
              <a:off x="3327750" y="1912447"/>
              <a:ext cx="906600" cy="8949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6" name="Shape 236"/>
            <p:cNvSpPr txBox="1"/>
            <p:nvPr/>
          </p:nvSpPr>
          <p:spPr>
            <a:xfrm>
              <a:off x="3756750" y="142195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H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3327750" y="2807347"/>
            <a:ext cx="906600" cy="1439253"/>
            <a:chOff x="3327750" y="2807347"/>
            <a:chExt cx="906600" cy="1439253"/>
          </a:xfrm>
        </p:grpSpPr>
        <p:cxnSp>
          <p:nvCxnSpPr>
            <p:cNvPr id="238" name="Shape 238"/>
            <p:cNvCxnSpPr>
              <a:stCxn id="228" idx="3"/>
              <a:endCxn id="231" idx="1"/>
            </p:cNvCxnSpPr>
            <p:nvPr/>
          </p:nvCxnSpPr>
          <p:spPr>
            <a:xfrm>
              <a:off x="3327750" y="2807347"/>
              <a:ext cx="906600" cy="8982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9" name="Shape 239"/>
            <p:cNvSpPr txBox="1"/>
            <p:nvPr/>
          </p:nvSpPr>
          <p:spPr>
            <a:xfrm>
              <a:off x="3756750" y="375610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T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40" name="Shape 240"/>
          <p:cNvGrpSpPr/>
          <p:nvPr/>
        </p:nvGrpSpPr>
        <p:grpSpPr>
          <a:xfrm>
            <a:off x="5357600" y="2571750"/>
            <a:ext cx="2989625" cy="1133797"/>
            <a:chOff x="5357600" y="2571750"/>
            <a:chExt cx="2989625" cy="1133797"/>
          </a:xfrm>
        </p:grpSpPr>
        <p:sp>
          <p:nvSpPr>
            <p:cNvPr id="241" name="Shape 241"/>
            <p:cNvSpPr txBox="1"/>
            <p:nvPr/>
          </p:nvSpPr>
          <p:spPr>
            <a:xfrm>
              <a:off x="6207925" y="2807325"/>
              <a:ext cx="21393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Send up vote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42" name="Shape 242"/>
            <p:cNvCxnSpPr>
              <a:stCxn id="231" idx="3"/>
              <a:endCxn id="241" idx="1"/>
            </p:cNvCxnSpPr>
            <p:nvPr/>
          </p:nvCxnSpPr>
          <p:spPr>
            <a:xfrm flipH="1" rot="10800000">
              <a:off x="5357600" y="3141547"/>
              <a:ext cx="850200" cy="564000"/>
            </a:xfrm>
            <a:prstGeom prst="bentConnector3">
              <a:avLst>
                <a:gd fmla="val 50007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3" name="Shape 243"/>
            <p:cNvSpPr txBox="1"/>
            <p:nvPr/>
          </p:nvSpPr>
          <p:spPr>
            <a:xfrm>
              <a:off x="5786525" y="257175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H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5357600" y="3705547"/>
            <a:ext cx="2989625" cy="1082103"/>
            <a:chOff x="5357600" y="3705547"/>
            <a:chExt cx="2989625" cy="1082103"/>
          </a:xfrm>
        </p:grpSpPr>
        <p:sp>
          <p:nvSpPr>
            <p:cNvPr id="245" name="Shape 245"/>
            <p:cNvSpPr txBox="1"/>
            <p:nvPr/>
          </p:nvSpPr>
          <p:spPr>
            <a:xfrm>
              <a:off x="6207925" y="3962700"/>
              <a:ext cx="21393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Send down vote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46" name="Shape 246"/>
            <p:cNvCxnSpPr>
              <a:stCxn id="231" idx="3"/>
              <a:endCxn id="245" idx="1"/>
            </p:cNvCxnSpPr>
            <p:nvPr/>
          </p:nvCxnSpPr>
          <p:spPr>
            <a:xfrm>
              <a:off x="5357600" y="3705547"/>
              <a:ext cx="850200" cy="591600"/>
            </a:xfrm>
            <a:prstGeom prst="bentConnector3">
              <a:avLst>
                <a:gd fmla="val 50007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7" name="Shape 247"/>
            <p:cNvSpPr txBox="1"/>
            <p:nvPr/>
          </p:nvSpPr>
          <p:spPr>
            <a:xfrm>
              <a:off x="5786525" y="4297150"/>
              <a:ext cx="4776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roxima Nova"/>
                  <a:ea typeface="Proxima Nova"/>
                  <a:cs typeface="Proxima Nova"/>
                  <a:sym typeface="Proxima Nova"/>
                </a:rPr>
                <a:t>T</a:t>
              </a:r>
              <a:endParaRPr sz="2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48" name="Shape 2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Trading off accuracy and privacy</a:t>
            </a:r>
            <a:endParaRPr/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799" y="957725"/>
            <a:ext cx="5213649" cy="29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64975" y="1138600"/>
            <a:ext cx="4856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(H) as function of p and q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-47150" y="3869375"/>
            <a:ext cx="65985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Accuracy and Privacy are inversely correlated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Choose tradeoff point based on needs of system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Outlook</a:t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6315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Differential privacy is viable</a:t>
            </a:r>
            <a:endParaRPr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Needs ~100 votes to be accurate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Hiding what user votes on remains inefficient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Working on full prototype evaluation</a:t>
            </a:r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Albert Kwon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PRIMES Program</a:t>
            </a:r>
            <a:endParaRPr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Friends and Family</a:t>
            </a:r>
            <a:endParaRPr/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EBEBEB"/>
                </a:solidFill>
              </a:rPr>
              <a:t>Motivation and Background</a:t>
            </a:r>
            <a:endParaRPr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forums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Reddit, Facebook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25716" l="0" r="0" t="0"/>
          <a:stretch/>
        </p:blipFill>
        <p:spPr>
          <a:xfrm>
            <a:off x="388175" y="2571737"/>
            <a:ext cx="4310651" cy="18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475" y="1943650"/>
            <a:ext cx="3898000" cy="272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Shape 82"/>
          <p:cNvGrpSpPr/>
          <p:nvPr/>
        </p:nvGrpSpPr>
        <p:grpSpPr>
          <a:xfrm>
            <a:off x="3289525" y="1770175"/>
            <a:ext cx="1944000" cy="823500"/>
            <a:chOff x="3289525" y="1770175"/>
            <a:chExt cx="1944000" cy="823500"/>
          </a:xfrm>
        </p:grpSpPr>
        <p:cxnSp>
          <p:nvCxnSpPr>
            <p:cNvPr id="83" name="Shape 83"/>
            <p:cNvCxnSpPr/>
            <p:nvPr/>
          </p:nvCxnSpPr>
          <p:spPr>
            <a:xfrm flipH="1">
              <a:off x="3289525" y="2236075"/>
              <a:ext cx="447300" cy="3576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4" name="Shape 84"/>
            <p:cNvCxnSpPr/>
            <p:nvPr/>
          </p:nvCxnSpPr>
          <p:spPr>
            <a:xfrm>
              <a:off x="4572000" y="2175025"/>
              <a:ext cx="479400" cy="276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5" name="Shape 85"/>
            <p:cNvSpPr txBox="1"/>
            <p:nvPr/>
          </p:nvSpPr>
          <p:spPr>
            <a:xfrm>
              <a:off x="3289525" y="1770175"/>
              <a:ext cx="19440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/>
                <a:t>Title/Content</a:t>
              </a:r>
              <a:endParaRPr sz="2000"/>
            </a:p>
          </p:txBody>
        </p:sp>
      </p:grpSp>
      <p:grpSp>
        <p:nvGrpSpPr>
          <p:cNvPr id="86" name="Shape 86"/>
          <p:cNvGrpSpPr/>
          <p:nvPr/>
        </p:nvGrpSpPr>
        <p:grpSpPr>
          <a:xfrm>
            <a:off x="388175" y="2738725"/>
            <a:ext cx="7684175" cy="1722475"/>
            <a:chOff x="388175" y="2738725"/>
            <a:chExt cx="7684175" cy="1722475"/>
          </a:xfrm>
        </p:grpSpPr>
        <p:sp>
          <p:nvSpPr>
            <p:cNvPr id="87" name="Shape 87"/>
            <p:cNvSpPr/>
            <p:nvPr/>
          </p:nvSpPr>
          <p:spPr>
            <a:xfrm>
              <a:off x="388175" y="2738725"/>
              <a:ext cx="528300" cy="2439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031075" y="3801450"/>
              <a:ext cx="926700" cy="3576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3390550" y="3914900"/>
              <a:ext cx="46818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/>
                <a:t>Views/Votes</a:t>
              </a:r>
              <a:endParaRPr sz="2000"/>
            </a:p>
          </p:txBody>
        </p:sp>
        <p:cxnSp>
          <p:nvCxnSpPr>
            <p:cNvPr id="90" name="Shape 90"/>
            <p:cNvCxnSpPr/>
            <p:nvPr/>
          </p:nvCxnSpPr>
          <p:spPr>
            <a:xfrm>
              <a:off x="4698825" y="3976200"/>
              <a:ext cx="162600" cy="81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1" name="Shape 91"/>
            <p:cNvCxnSpPr/>
            <p:nvPr/>
          </p:nvCxnSpPr>
          <p:spPr>
            <a:xfrm rot="10800000">
              <a:off x="1252075" y="2999300"/>
              <a:ext cx="2161200" cy="964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Shape 93"/>
          <p:cNvSpPr/>
          <p:nvPr/>
        </p:nvSpPr>
        <p:spPr>
          <a:xfrm>
            <a:off x="8018775" y="3804425"/>
            <a:ext cx="926700" cy="35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Shape 94"/>
          <p:cNvCxnSpPr/>
          <p:nvPr/>
        </p:nvCxnSpPr>
        <p:spPr>
          <a:xfrm flipH="1" rot="10800000">
            <a:off x="4984925" y="4042450"/>
            <a:ext cx="2856300" cy="18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forum?</a:t>
            </a:r>
            <a:endParaRPr/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866" y="1093448"/>
            <a:ext cx="1273311" cy="15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755" y="1676101"/>
            <a:ext cx="603153" cy="550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>
            <a:endCxn id="102" idx="1"/>
          </p:cNvCxnSpPr>
          <p:nvPr/>
        </p:nvCxnSpPr>
        <p:spPr>
          <a:xfrm flipH="1" rot="10800000">
            <a:off x="2281655" y="1951130"/>
            <a:ext cx="2342100" cy="1792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9575" y="2226177"/>
            <a:ext cx="775547" cy="7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6265" y="3448236"/>
            <a:ext cx="1273312" cy="119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3979" y="3399954"/>
            <a:ext cx="854577" cy="80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1437" y="3399965"/>
            <a:ext cx="854554" cy="80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9">
            <a:alphaModFix/>
          </a:blip>
          <a:srcRect b="50000" l="0" r="0" t="0"/>
          <a:stretch/>
        </p:blipFill>
        <p:spPr>
          <a:xfrm>
            <a:off x="6204446" y="2542686"/>
            <a:ext cx="458522" cy="3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9">
            <a:alphaModFix/>
          </a:blip>
          <a:srcRect b="0" l="0" r="0" t="50000"/>
          <a:stretch/>
        </p:blipFill>
        <p:spPr>
          <a:xfrm>
            <a:off x="5587566" y="2854235"/>
            <a:ext cx="458522" cy="3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6504" y="2631593"/>
            <a:ext cx="458499" cy="432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 rot="10800000">
            <a:off x="5027799" y="2034722"/>
            <a:ext cx="1568895" cy="126023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Shape 112"/>
          <p:cNvCxnSpPr/>
          <p:nvPr/>
        </p:nvCxnSpPr>
        <p:spPr>
          <a:xfrm>
            <a:off x="4964689" y="2034812"/>
            <a:ext cx="1547763" cy="1369224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4964570" y="2014942"/>
            <a:ext cx="684500" cy="131970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Shape 114"/>
          <p:cNvCxnSpPr/>
          <p:nvPr/>
        </p:nvCxnSpPr>
        <p:spPr>
          <a:xfrm>
            <a:off x="4933134" y="2024822"/>
            <a:ext cx="600258" cy="1379181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Shape 115"/>
          <p:cNvCxnSpPr>
            <a:endCxn id="106" idx="0"/>
          </p:cNvCxnSpPr>
          <p:nvPr/>
        </p:nvCxnSpPr>
        <p:spPr>
          <a:xfrm flipH="1">
            <a:off x="4631268" y="2034954"/>
            <a:ext cx="207000" cy="1365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Shape 116"/>
          <p:cNvCxnSpPr/>
          <p:nvPr/>
        </p:nvCxnSpPr>
        <p:spPr>
          <a:xfrm flipH="1" rot="10800000">
            <a:off x="4469828" y="2034879"/>
            <a:ext cx="358099" cy="128983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Shape 117"/>
          <p:cNvCxnSpPr/>
          <p:nvPr/>
        </p:nvCxnSpPr>
        <p:spPr>
          <a:xfrm flipH="1">
            <a:off x="2321783" y="1995141"/>
            <a:ext cx="2316505" cy="176615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8" name="Shape 1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09574" y="3301398"/>
            <a:ext cx="1017689" cy="98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privacy on existing forums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Voting patterns are immediately available to the servers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Can create strong profiles of people based on patterns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975" y="1152475"/>
            <a:ext cx="5184064" cy="37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 model and goals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Enable accurate aggregate statistics on the votes without revealing individual votings to the adversary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902" y="2170592"/>
            <a:ext cx="1059557" cy="118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286" y="2610384"/>
            <a:ext cx="501901" cy="415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>
            <a:endCxn id="134" idx="1"/>
          </p:cNvCxnSpPr>
          <p:nvPr/>
        </p:nvCxnSpPr>
        <p:spPr>
          <a:xfrm flipH="1" rot="10800000">
            <a:off x="2889186" y="2817979"/>
            <a:ext cx="1949100" cy="1353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375" y="3025587"/>
            <a:ext cx="645354" cy="5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2819" y="3948008"/>
            <a:ext cx="1059558" cy="90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8979" y="3911564"/>
            <a:ext cx="711117" cy="6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9151" y="3911573"/>
            <a:ext cx="711098" cy="60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9">
            <a:alphaModFix/>
          </a:blip>
          <a:srcRect b="50000" l="0" r="0" t="0"/>
          <a:stretch/>
        </p:blipFill>
        <p:spPr>
          <a:xfrm>
            <a:off x="6153623" y="3264491"/>
            <a:ext cx="381549" cy="26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96545" y="2331637"/>
            <a:ext cx="645355" cy="55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9">
            <a:alphaModFix/>
          </a:blip>
          <a:srcRect b="0" l="0" r="0" t="50000"/>
          <a:stretch/>
        </p:blipFill>
        <p:spPr>
          <a:xfrm>
            <a:off x="5640300" y="3499651"/>
            <a:ext cx="381549" cy="26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57940" y="3331599"/>
            <a:ext cx="381530" cy="326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 rot="10800000">
            <a:off x="5174502" y="2881075"/>
            <a:ext cx="1305521" cy="95123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Shape 145"/>
          <p:cNvCxnSpPr/>
          <p:nvPr/>
        </p:nvCxnSpPr>
        <p:spPr>
          <a:xfrm>
            <a:off x="5121987" y="2881142"/>
            <a:ext cx="1287937" cy="1033503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Shape 146"/>
          <p:cNvCxnSpPr/>
          <p:nvPr/>
        </p:nvCxnSpPr>
        <p:spPr>
          <a:xfrm rot="10800000">
            <a:off x="5121888" y="2866145"/>
            <a:ext cx="569591" cy="99612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Shape 147"/>
          <p:cNvCxnSpPr/>
          <p:nvPr/>
        </p:nvCxnSpPr>
        <p:spPr>
          <a:xfrm>
            <a:off x="5095729" y="2873602"/>
            <a:ext cx="499491" cy="104101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Shape 148"/>
          <p:cNvCxnSpPr>
            <a:endCxn id="138" idx="0"/>
          </p:cNvCxnSpPr>
          <p:nvPr/>
        </p:nvCxnSpPr>
        <p:spPr>
          <a:xfrm flipH="1">
            <a:off x="4844538" y="2881364"/>
            <a:ext cx="172200" cy="103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Shape 149"/>
          <p:cNvCxnSpPr/>
          <p:nvPr/>
        </p:nvCxnSpPr>
        <p:spPr>
          <a:xfrm flipH="1" rot="10800000">
            <a:off x="4710199" y="2881193"/>
            <a:ext cx="297984" cy="973581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Shape 150"/>
          <p:cNvCxnSpPr/>
          <p:nvPr/>
        </p:nvCxnSpPr>
        <p:spPr>
          <a:xfrm flipH="1">
            <a:off x="2922752" y="2851198"/>
            <a:ext cx="1927628" cy="1333113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Shape 1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25762" y="3837173"/>
            <a:ext cx="846847" cy="74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privacy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Goal: Maximize the accuracy of queries from databases, while minimizing the chances of identifying individual records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noise (randomness) to database (votes)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3 main mechanisms</a:t>
            </a:r>
            <a:endParaRPr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Randomized Responses </a:t>
            </a:r>
            <a:endParaRPr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Noisy database</a:t>
            </a:r>
            <a:endParaRPr/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Noisy answers to queries</a:t>
            </a:r>
            <a:endParaRPr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